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heel spokes="8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Comic Sans MS" pitchFamily="66" charset="0"/>
              </a:rPr>
              <a:t>Проект урока</a:t>
            </a:r>
            <a:br>
              <a:rPr lang="ru-RU" sz="4400" dirty="0" smtClean="0"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500700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« </a:t>
            </a:r>
            <a:r>
              <a:rPr lang="ru-RU" sz="3600" dirty="0" smtClean="0">
                <a:latin typeface="Comic Sans MS" pitchFamily="66" charset="0"/>
              </a:rPr>
              <a:t>Окружающий мир»</a:t>
            </a: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2 класс</a:t>
            </a: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с использованием технологии исследовательской деятельности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en-US" b="1" dirty="0" smtClean="0"/>
          </a:p>
          <a:p>
            <a:pPr algn="r">
              <a:buNone/>
            </a:pPr>
            <a:r>
              <a:rPr lang="ru-RU" sz="2100" b="1" dirty="0" smtClean="0"/>
              <a:t>Составили</a:t>
            </a:r>
            <a:r>
              <a:rPr lang="ru-RU" sz="2100" b="1" dirty="0" smtClean="0"/>
              <a:t>:</a:t>
            </a:r>
            <a:endParaRPr lang="ru-RU" sz="2100" dirty="0" smtClean="0"/>
          </a:p>
          <a:p>
            <a:pPr algn="r">
              <a:buNone/>
            </a:pPr>
            <a:r>
              <a:rPr lang="ru-RU" sz="2100" dirty="0" smtClean="0"/>
              <a:t> </a:t>
            </a:r>
            <a:r>
              <a:rPr lang="ru-RU" sz="2100" dirty="0" smtClean="0"/>
              <a:t>Калиманова </a:t>
            </a:r>
            <a:r>
              <a:rPr lang="ru-RU" sz="2100" dirty="0" smtClean="0"/>
              <a:t>Ксения Анатольевна</a:t>
            </a:r>
          </a:p>
          <a:p>
            <a:pPr algn="r">
              <a:buNone/>
            </a:pPr>
            <a:r>
              <a:rPr lang="ru-RU" sz="2100" dirty="0" smtClean="0"/>
              <a:t>Полуянова Анастасия Александровна                                                                              </a:t>
            </a:r>
          </a:p>
          <a:p>
            <a:pPr algn="r">
              <a:buNone/>
            </a:pPr>
            <a:r>
              <a:rPr lang="ru-RU" sz="2100" dirty="0" smtClean="0"/>
              <a:t>КГС </a:t>
            </a:r>
            <a:r>
              <a:rPr lang="ru-RU" sz="2100" dirty="0" smtClean="0"/>
              <a:t>(К) ОУ « Школа- интернат №11»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Метапредметные:</a:t>
            </a:r>
            <a:r>
              <a:rPr lang="ru-RU" sz="3600" dirty="0" smtClean="0">
                <a:latin typeface="Comic Sans MS" pitchFamily="66" charset="0"/>
              </a:rPr>
              <a:t/>
            </a:r>
            <a:br>
              <a:rPr lang="ru-RU" sz="3600" dirty="0" smtClean="0">
                <a:latin typeface="Comic Sans MS" pitchFamily="66" charset="0"/>
              </a:rPr>
            </a:b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0832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Коммуникативные: 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допускать существование различных точек зрения, учитывая позицию партнёра в общении;</a:t>
            </a:r>
          </a:p>
          <a:p>
            <a:r>
              <a:rPr lang="ru-RU" dirty="0" smtClean="0">
                <a:latin typeface="Comic Sans MS" pitchFamily="66" charset="0"/>
              </a:rPr>
              <a:t>- формулировать и обосновывать свою точку зрения;</a:t>
            </a:r>
          </a:p>
          <a:p>
            <a:r>
              <a:rPr lang="ru-RU" dirty="0" smtClean="0">
                <a:latin typeface="Comic Sans MS" pitchFamily="66" charset="0"/>
              </a:rPr>
              <a:t>- приходить в сотрудничестве к общему решению;</a:t>
            </a:r>
          </a:p>
          <a:p>
            <a:r>
              <a:rPr lang="ru-RU" dirty="0" smtClean="0">
                <a:latin typeface="Comic Sans MS" pitchFamily="66" charset="0"/>
              </a:rPr>
              <a:t>- принимать участие в работе группами, используя коммуникативные средства;</a:t>
            </a:r>
          </a:p>
          <a:p>
            <a:r>
              <a:rPr lang="ru-RU" dirty="0" smtClean="0">
                <a:latin typeface="Comic Sans MS" pitchFamily="66" charset="0"/>
              </a:rPr>
              <a:t>- строить монологические высказывания, владеть диалогической формой коммуникации;</a:t>
            </a:r>
          </a:p>
          <a:p>
            <a:r>
              <a:rPr lang="ru-RU" dirty="0" smtClean="0">
                <a:latin typeface="Comic Sans MS" pitchFamily="66" charset="0"/>
              </a:rPr>
              <a:t>- использовать правила вежливости в различных ситуациях;</a:t>
            </a:r>
          </a:p>
          <a:p>
            <a:r>
              <a:rPr lang="ru-RU" dirty="0" smtClean="0">
                <a:latin typeface="Comic Sans MS" pitchFamily="66" charset="0"/>
              </a:rPr>
              <a:t>- слушать и понимать речь других, оформлять свои мысли в устной форме.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Предметные:</a:t>
            </a:r>
            <a:endParaRPr lang="ru-RU" sz="2800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sz="2800" dirty="0" smtClean="0">
                <a:latin typeface="Comic Sans MS" pitchFamily="66" charset="0"/>
              </a:rPr>
              <a:t>- имеют понятие «внутреннее» строение тела человека;</a:t>
            </a:r>
          </a:p>
          <a:p>
            <a:r>
              <a:rPr lang="ru-RU" sz="2800" dirty="0" smtClean="0">
                <a:latin typeface="Comic Sans MS" pitchFamily="66" charset="0"/>
              </a:rPr>
              <a:t>- сравнивать и различать  «внутреннее» и «внешнее» строение тела человека </a:t>
            </a:r>
          </a:p>
          <a:p>
            <a:r>
              <a:rPr lang="ru-RU" sz="2800" dirty="0" smtClean="0">
                <a:latin typeface="Comic Sans MS" pitchFamily="66" charset="0"/>
              </a:rPr>
              <a:t>- описывать на основе предложенного плана внутренние органы, выделять их основные существенные </a:t>
            </a:r>
            <a:r>
              <a:rPr lang="ru-RU" sz="2800" dirty="0" smtClean="0">
                <a:latin typeface="Comic Sans MS" pitchFamily="66" charset="0"/>
              </a:rPr>
              <a:t>признаки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1.Организационный</a:t>
            </a:r>
            <a:r>
              <a:rPr lang="ru-RU" sz="3600" dirty="0" smtClean="0">
                <a:latin typeface="Comic Sans MS" pitchFamily="66" charset="0"/>
              </a:rPr>
              <a:t/>
            </a:r>
            <a:br>
              <a:rPr lang="ru-RU" sz="3600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момент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Личностные:</a:t>
            </a:r>
            <a:r>
              <a:rPr lang="ru-RU" dirty="0" smtClean="0">
                <a:latin typeface="Comic Sans MS" pitchFamily="66" charset="0"/>
              </a:rPr>
              <a:t> </a:t>
            </a:r>
          </a:p>
          <a:p>
            <a:r>
              <a:rPr lang="ru-RU" dirty="0" smtClean="0">
                <a:latin typeface="Comic Sans MS" pitchFamily="66" charset="0"/>
              </a:rPr>
              <a:t>- внутренняя позиция школьника на уровне положительного отношения к урокам окружающего мира, </a:t>
            </a:r>
          </a:p>
          <a:p>
            <a:r>
              <a:rPr lang="ru-RU" dirty="0" smtClean="0">
                <a:latin typeface="Comic Sans MS" pitchFamily="66" charset="0"/>
              </a:rPr>
              <a:t>Регулятивные: </a:t>
            </a:r>
          </a:p>
          <a:p>
            <a:r>
              <a:rPr lang="ru-RU" dirty="0" smtClean="0">
                <a:latin typeface="Comic Sans MS" pitchFamily="66" charset="0"/>
              </a:rPr>
              <a:t>- умение понимать и сохранять учебную задачу, </a:t>
            </a:r>
          </a:p>
          <a:p>
            <a:r>
              <a:rPr lang="ru-RU" dirty="0" smtClean="0">
                <a:latin typeface="Comic Sans MS" pitchFamily="66" charset="0"/>
              </a:rPr>
              <a:t>- выполнять действия, опираясь на заданный учителем ориентир.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Познавательные:</a:t>
            </a:r>
            <a:endParaRPr lang="ru-RU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умение строить простые рассуждения;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Коммуникативные:</a:t>
            </a:r>
            <a:r>
              <a:rPr lang="ru-RU" b="1" dirty="0" smtClean="0">
                <a:latin typeface="Comic Sans MS" pitchFamily="66" charset="0"/>
              </a:rPr>
              <a:t>   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  - умение формулировать и обосновывать свою точку зрения;</a:t>
            </a:r>
          </a:p>
          <a:p>
            <a:r>
              <a:rPr lang="ru-RU" dirty="0" smtClean="0">
                <a:latin typeface="Comic Sans MS" pitchFamily="66" charset="0"/>
              </a:rPr>
              <a:t>- слушать и понимать речь других, оформлять свои мысли в устной форме.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Comic Sans MS" pitchFamily="66" charset="0"/>
              </a:rPr>
              <a:t>2.</a:t>
            </a:r>
            <a:r>
              <a:rPr lang="ru-RU" sz="4000" b="1" dirty="0" smtClean="0">
                <a:latin typeface="Comic Sans MS" pitchFamily="66" charset="0"/>
              </a:rPr>
              <a:t>Самоопределение </a:t>
            </a:r>
            <a:r>
              <a:rPr lang="ru-RU" sz="4000" b="1" dirty="0" smtClean="0">
                <a:latin typeface="Comic Sans MS" pitchFamily="66" charset="0"/>
              </a:rPr>
              <a:t>к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Личностные: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самоанализ и самоконтроль результатов;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Регулятивные: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понимание смысла инструкции учителя;</a:t>
            </a:r>
          </a:p>
          <a:p>
            <a:r>
              <a:rPr lang="ru-RU" dirty="0" smtClean="0">
                <a:latin typeface="Comic Sans MS" pitchFamily="66" charset="0"/>
              </a:rPr>
              <a:t>- выполнение действий, с опорой на заданный ориентир учителя;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Коммуникативные: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использование правил вежливости в различных ситуациях;</a:t>
            </a:r>
          </a:p>
          <a:p>
            <a:r>
              <a:rPr lang="ru-RU" dirty="0" smtClean="0">
                <a:latin typeface="Comic Sans MS" pitchFamily="66" charset="0"/>
              </a:rPr>
              <a:t>- умение слушать и понимать речь других;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Предметные: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понимание необходимости здорового образа жизни, соблюдения правил безопасного поведения; </a:t>
            </a:r>
          </a:p>
          <a:p>
            <a:endParaRPr lang="ru-RU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Comic Sans MS" pitchFamily="66" charset="0"/>
              </a:rPr>
              <a:t/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/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/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3.Определение </a:t>
            </a:r>
            <a:r>
              <a:rPr lang="ru-RU" sz="3600" b="1" dirty="0" smtClean="0">
                <a:latin typeface="Comic Sans MS" pitchFamily="66" charset="0"/>
              </a:rPr>
              <a:t>темы исследования и цели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Регулятивные:</a:t>
            </a:r>
            <a:r>
              <a:rPr lang="ru-RU" b="1" dirty="0" smtClean="0">
                <a:latin typeface="Comic Sans MS" pitchFamily="66" charset="0"/>
              </a:rPr>
              <a:t> 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умение понимать и сохранять учебную задачу, </a:t>
            </a:r>
          </a:p>
          <a:p>
            <a:r>
              <a:rPr lang="ru-RU" dirty="0" smtClean="0">
                <a:latin typeface="Comic Sans MS" pitchFamily="66" charset="0"/>
              </a:rPr>
              <a:t>- выполнять действия, опираясь на заданный учителем ориентир.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Познавательные: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умение строить простые рассуждения;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Коммуникативные:</a:t>
            </a:r>
            <a:r>
              <a:rPr lang="ru-RU" b="1" dirty="0" smtClean="0">
                <a:latin typeface="Comic Sans MS" pitchFamily="66" charset="0"/>
              </a:rPr>
              <a:t>   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  - умение формулировать и обосновывать свою точку зрения;</a:t>
            </a:r>
          </a:p>
          <a:p>
            <a:r>
              <a:rPr lang="ru-RU" dirty="0" smtClean="0">
                <a:latin typeface="Comic Sans MS" pitchFamily="66" charset="0"/>
              </a:rPr>
              <a:t>- слушать и понимать речь других, оформлять свои мысли в устной форме.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4.Ознакомление </a:t>
            </a:r>
            <a:r>
              <a:rPr lang="ru-RU" sz="3200" b="1" dirty="0" smtClean="0">
                <a:latin typeface="Comic Sans MS" pitchFamily="66" charset="0"/>
              </a:rPr>
              <a:t>с планом исследования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Познавательные:</a:t>
            </a:r>
            <a:r>
              <a:rPr lang="ru-RU" dirty="0" smtClean="0">
                <a:latin typeface="Comic Sans MS" pitchFamily="66" charset="0"/>
              </a:rPr>
              <a:t> 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самостоятельное </a:t>
            </a:r>
            <a:r>
              <a:rPr lang="ru-RU" dirty="0" smtClean="0">
                <a:latin typeface="Comic Sans MS" pitchFamily="66" charset="0"/>
              </a:rPr>
              <a:t>осуществление поиска необходимой информации;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Коммуникативные</a:t>
            </a: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:</a:t>
            </a:r>
            <a:r>
              <a:rPr lang="ru-RU" b="1" dirty="0" smtClean="0">
                <a:latin typeface="Comic Sans MS" pitchFamily="66" charset="0"/>
              </a:rPr>
              <a:t> 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умение слушать и понимать речь других, </a:t>
            </a:r>
          </a:p>
          <a:p>
            <a:r>
              <a:rPr lang="ru-RU" dirty="0" smtClean="0">
                <a:latin typeface="Comic Sans MS" pitchFamily="66" charset="0"/>
              </a:rPr>
              <a:t>- умение строить монологические высказывания, владеть диалогической формой коммуникации;</a:t>
            </a:r>
          </a:p>
          <a:p>
            <a:r>
              <a:rPr lang="ru-RU" dirty="0" smtClean="0">
                <a:latin typeface="Comic Sans MS" pitchFamily="66" charset="0"/>
              </a:rPr>
              <a:t>- умение использовать правила вежливости в различных ситуациях;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Регулятивные</a:t>
            </a: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:</a:t>
            </a:r>
            <a:r>
              <a:rPr lang="ru-RU" b="1" dirty="0" smtClean="0">
                <a:latin typeface="Comic Sans MS" pitchFamily="66" charset="0"/>
              </a:rPr>
              <a:t> 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умение понимать и сохранять учебную задачу, понимать смысл инструкции учителя;</a:t>
            </a:r>
          </a:p>
          <a:p>
            <a:r>
              <a:rPr lang="ru-RU" dirty="0" smtClean="0">
                <a:latin typeface="Comic Sans MS" pitchFamily="66" charset="0"/>
              </a:rPr>
              <a:t>- выполнять действия, опираясь на заданный учителем ориентир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Comic Sans MS" pitchFamily="66" charset="0"/>
              </a:rPr>
              <a:t>5.Проведение </a:t>
            </a:r>
            <a:r>
              <a:rPr lang="ru-RU" sz="4000" b="1" dirty="0" smtClean="0">
                <a:latin typeface="Comic Sans MS" pitchFamily="66" charset="0"/>
              </a:rPr>
              <a:t>исследования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15940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5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Личностные:</a:t>
            </a:r>
            <a:endParaRPr lang="ru-RU" sz="4500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sz="4500" dirty="0" smtClean="0">
                <a:latin typeface="Comic Sans MS" pitchFamily="66" charset="0"/>
              </a:rPr>
              <a:t>- проявлять интерес к предметно-исследовательской деятельности.</a:t>
            </a:r>
          </a:p>
          <a:p>
            <a:pPr>
              <a:buNone/>
            </a:pPr>
            <a:r>
              <a:rPr lang="ru-RU" sz="45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Регулятивные:</a:t>
            </a:r>
            <a:endParaRPr lang="ru-RU" sz="4500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sz="4500" dirty="0" smtClean="0">
                <a:latin typeface="Comic Sans MS" pitchFamily="66" charset="0"/>
              </a:rPr>
              <a:t>- умение понимать и сохранять учебную задачу;</a:t>
            </a:r>
          </a:p>
          <a:p>
            <a:r>
              <a:rPr lang="ru-RU" sz="4500" dirty="0" smtClean="0">
                <a:latin typeface="Comic Sans MS" pitchFamily="66" charset="0"/>
              </a:rPr>
              <a:t>- принимать участие в групповой работе, осуществлять самооценку в учебной деятельности;</a:t>
            </a:r>
          </a:p>
          <a:p>
            <a:r>
              <a:rPr lang="ru-RU" sz="4500" dirty="0" smtClean="0">
                <a:latin typeface="Comic Sans MS" pitchFamily="66" charset="0"/>
              </a:rPr>
              <a:t>- умение планировать свои действия в соответствии с учебными задачами;</a:t>
            </a:r>
          </a:p>
          <a:p>
            <a:pPr>
              <a:buNone/>
            </a:pPr>
            <a:r>
              <a:rPr lang="ru-RU" sz="45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Познавательные:</a:t>
            </a:r>
            <a:endParaRPr lang="ru-RU" sz="4500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sz="4500" dirty="0" smtClean="0">
                <a:latin typeface="Comic Sans MS" pitchFamily="66" charset="0"/>
              </a:rPr>
              <a:t>- умение самостоятельно осуществлять поиск необходимой информации </a:t>
            </a:r>
          </a:p>
          <a:p>
            <a:r>
              <a:rPr lang="ru-RU" sz="4500" dirty="0" smtClean="0">
                <a:latin typeface="Comic Sans MS" pitchFamily="66" charset="0"/>
              </a:rPr>
              <a:t>- умение применять план в своей деятельности;</a:t>
            </a:r>
          </a:p>
          <a:p>
            <a:r>
              <a:rPr lang="ru-RU" sz="4500" dirty="0" smtClean="0">
                <a:latin typeface="Comic Sans MS" pitchFamily="66" charset="0"/>
              </a:rPr>
              <a:t>- умение проводить классификацию изучаемых объектов;</a:t>
            </a:r>
          </a:p>
          <a:p>
            <a:r>
              <a:rPr lang="ru-RU" sz="4500" dirty="0" smtClean="0">
                <a:latin typeface="Comic Sans MS" pitchFamily="66" charset="0"/>
              </a:rPr>
              <a:t>- умение осуществлять анализ объекта (по нескольким существенным признакам).</a:t>
            </a:r>
          </a:p>
          <a:p>
            <a:pPr>
              <a:buNone/>
            </a:pPr>
            <a:r>
              <a:rPr lang="ru-RU" sz="45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Коммуникативные: </a:t>
            </a:r>
            <a:endParaRPr lang="ru-RU" sz="4500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sz="4500" dirty="0" smtClean="0">
                <a:latin typeface="Comic Sans MS" pitchFamily="66" charset="0"/>
              </a:rPr>
              <a:t>- умение допускать существование различных точек зрения, учитывая позицию партнёра в общении;</a:t>
            </a:r>
          </a:p>
          <a:p>
            <a:r>
              <a:rPr lang="ru-RU" sz="4500" dirty="0" smtClean="0">
                <a:latin typeface="Comic Sans MS" pitchFamily="66" charset="0"/>
              </a:rPr>
              <a:t>- умение формулировать и обосновывать свою точку зрения;</a:t>
            </a:r>
          </a:p>
          <a:p>
            <a:r>
              <a:rPr lang="ru-RU" sz="4500" dirty="0" smtClean="0">
                <a:latin typeface="Comic Sans MS" pitchFamily="66" charset="0"/>
              </a:rPr>
              <a:t>- умение приходить в сотрудничестве к общему решению;</a:t>
            </a:r>
          </a:p>
          <a:p>
            <a:r>
              <a:rPr lang="ru-RU" sz="4500" dirty="0" smtClean="0">
                <a:latin typeface="Comic Sans MS" pitchFamily="66" charset="0"/>
              </a:rPr>
              <a:t>- принимать участие в работе группами, используя коммуникативные средства;</a:t>
            </a:r>
          </a:p>
          <a:p>
            <a:r>
              <a:rPr lang="ru-RU" sz="4500" dirty="0" smtClean="0">
                <a:latin typeface="Comic Sans MS" pitchFamily="66" charset="0"/>
              </a:rPr>
              <a:t>- умение строить монологические высказывания, владеть диалогической формой коммуникации;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6.Отчёт </a:t>
            </a:r>
            <a:r>
              <a:rPr lang="ru-RU" sz="3600" b="1" dirty="0" smtClean="0">
                <a:latin typeface="Comic Sans MS" pitchFamily="66" charset="0"/>
              </a:rPr>
              <a:t>о результатах исследования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23560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Личностные: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понимание значения окружающего мира в собственной жизни;</a:t>
            </a:r>
          </a:p>
          <a:p>
            <a:r>
              <a:rPr lang="ru-RU" dirty="0" smtClean="0">
                <a:latin typeface="Comic Sans MS" pitchFamily="66" charset="0"/>
              </a:rPr>
              <a:t>- самоанализ и самоконтроль результатов;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Регулятивные: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умение принимать участие в групповой работе, осуществлять самооценку в учебной деятельности;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Познавательные: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умение строить небольшие сообщения в устной форме;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Коммуникативные: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умение формулировать и обосновывать свою точку зрения;</a:t>
            </a:r>
          </a:p>
          <a:p>
            <a:r>
              <a:rPr lang="ru-RU" dirty="0" smtClean="0">
                <a:latin typeface="Comic Sans MS" pitchFamily="66" charset="0"/>
              </a:rPr>
              <a:t>- принимать участие в работе группами;</a:t>
            </a:r>
          </a:p>
          <a:p>
            <a:r>
              <a:rPr lang="ru-RU" dirty="0" smtClean="0">
                <a:latin typeface="Comic Sans MS" pitchFamily="66" charset="0"/>
              </a:rPr>
              <a:t>- умение строить монологические высказывания, владеть диалогической формой коммуникаций;</a:t>
            </a:r>
          </a:p>
          <a:p>
            <a:r>
              <a:rPr lang="ru-RU" dirty="0" smtClean="0">
                <a:latin typeface="Comic Sans MS" pitchFamily="66" charset="0"/>
              </a:rPr>
              <a:t>- умение использовать правила вежливости в различных ситуациях;</a:t>
            </a:r>
          </a:p>
          <a:p>
            <a:r>
              <a:rPr lang="ru-RU" dirty="0" smtClean="0">
                <a:latin typeface="Comic Sans MS" pitchFamily="66" charset="0"/>
              </a:rPr>
              <a:t>- умение слушать и понимать речь других, оформлять свои мысли в устной форме.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Предметные: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умение сравнивать и различать  «внутреннее» и «внешнее» строение тела человека </a:t>
            </a:r>
          </a:p>
          <a:p>
            <a:r>
              <a:rPr lang="ru-RU" dirty="0" smtClean="0">
                <a:latin typeface="Comic Sans MS" pitchFamily="66" charset="0"/>
              </a:rPr>
              <a:t>- умение описывать на основе предложенного плана внутренние органы, выделять их основные существенные признаки.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7.Итог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Личностные: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отвечать на итоговые вопросы и оценивать свои достижения.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Коммуникативные: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умение строить монологические высказывания, владеть диалогической формой коммуникации;</a:t>
            </a:r>
          </a:p>
          <a:p>
            <a:r>
              <a:rPr lang="ru-RU" dirty="0" smtClean="0">
                <a:latin typeface="Comic Sans MS" pitchFamily="66" charset="0"/>
              </a:rPr>
              <a:t>- умение использовать правила вежливости в различных ситуациях;</a:t>
            </a:r>
          </a:p>
          <a:p>
            <a:r>
              <a:rPr lang="ru-RU" dirty="0" smtClean="0">
                <a:latin typeface="Comic Sans MS" pitchFamily="66" charset="0"/>
              </a:rPr>
              <a:t>- умение слушать и понимать речь других, оформлять свои мысли в устной форме.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Предметные: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имеют понятие «внутреннее» строение тела человека;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8.Рефлексия </a:t>
            </a:r>
            <a:r>
              <a:rPr lang="ru-RU" sz="3600" b="1" dirty="0" smtClean="0">
                <a:latin typeface="Comic Sans MS" pitchFamily="66" charset="0"/>
              </a:rPr>
              <a:t>учебной деятельности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9308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Личностные: 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умение отвечать на итоговые вопросы и оценивать свои достижения;</a:t>
            </a:r>
          </a:p>
          <a:p>
            <a:r>
              <a:rPr lang="ru-RU" dirty="0" smtClean="0">
                <a:latin typeface="Comic Sans MS" pitchFamily="66" charset="0"/>
              </a:rPr>
              <a:t>- умение понимать значения окружающего мира в собственной жизни;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Регулятивные: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умение выполнять действия, опираясь на заданный учителем ориентир;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Коммуникативные: 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умение допускать существование различных точек зрения, учитывая позицию партнёра в общении;</a:t>
            </a:r>
          </a:p>
          <a:p>
            <a:r>
              <a:rPr lang="ru-RU" dirty="0" smtClean="0">
                <a:latin typeface="Comic Sans MS" pitchFamily="66" charset="0"/>
              </a:rPr>
              <a:t>- умение формулировать и обосновывать свою точку зрения;</a:t>
            </a:r>
          </a:p>
          <a:p>
            <a:r>
              <a:rPr lang="ru-RU" dirty="0" smtClean="0">
                <a:latin typeface="Comic Sans MS" pitchFamily="66" charset="0"/>
              </a:rPr>
              <a:t>- умение приходить в сотрудничестве к общему решению;</a:t>
            </a:r>
          </a:p>
          <a:p>
            <a:r>
              <a:rPr lang="ru-RU" dirty="0" smtClean="0">
                <a:latin typeface="Comic Sans MS" pitchFamily="66" charset="0"/>
              </a:rPr>
              <a:t>- умение использовать правила вежливости в различных ситуациях;</a:t>
            </a:r>
          </a:p>
          <a:p>
            <a:r>
              <a:rPr lang="ru-RU" dirty="0" smtClean="0">
                <a:latin typeface="Comic Sans MS" pitchFamily="66" charset="0"/>
              </a:rPr>
              <a:t>- умение слушать и понимать речь других, оформлять свои мысли в устной форме.</a:t>
            </a:r>
          </a:p>
          <a:p>
            <a:pPr>
              <a:buNone/>
            </a:pPr>
            <a:endParaRPr lang="ru-RU" dirty="0" smtClean="0"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Пояснительная записка: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i="1" dirty="0" smtClean="0"/>
              <a:t>  </a:t>
            </a:r>
            <a:r>
              <a:rPr lang="ru-RU" sz="4000" dirty="0" smtClean="0">
                <a:latin typeface="Comic Sans MS" pitchFamily="66" charset="0"/>
              </a:rPr>
              <a:t>Цель:</a:t>
            </a:r>
            <a:r>
              <a:rPr lang="ru-RU" sz="3600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разработка проекта урока по окружающему миру с использованием технологии исследовательской </a:t>
            </a:r>
            <a:r>
              <a:rPr lang="ru-RU" dirty="0" smtClean="0">
                <a:latin typeface="Comic Sans MS" pitchFamily="66" charset="0"/>
              </a:rPr>
              <a:t>деятельности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200" y="267494"/>
            <a:ext cx="1752600" cy="4945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88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Задачи:</a:t>
            </a:r>
          </a:p>
          <a:p>
            <a:r>
              <a:rPr lang="ru-RU" dirty="0" smtClean="0">
                <a:latin typeface="Comic Sans MS" pitchFamily="66" charset="0"/>
              </a:rPr>
              <a:t>изучить </a:t>
            </a:r>
            <a:r>
              <a:rPr lang="ru-RU" dirty="0" smtClean="0">
                <a:latin typeface="Comic Sans MS" pitchFamily="66" charset="0"/>
              </a:rPr>
              <a:t>методы и приёмы исследовательской деятельности школьников;</a:t>
            </a:r>
          </a:p>
          <a:p>
            <a:r>
              <a:rPr lang="ru-RU" dirty="0" smtClean="0">
                <a:latin typeface="Comic Sans MS" pitchFamily="66" charset="0"/>
              </a:rPr>
              <a:t>освоить </a:t>
            </a:r>
            <a:r>
              <a:rPr lang="ru-RU" dirty="0" smtClean="0">
                <a:latin typeface="Comic Sans MS" pitchFamily="66" charset="0"/>
              </a:rPr>
              <a:t>и применить  приемы исследовательской технологии на практике;</a:t>
            </a:r>
          </a:p>
          <a:p>
            <a:r>
              <a:rPr lang="ru-RU" dirty="0" smtClean="0">
                <a:latin typeface="Comic Sans MS" pitchFamily="66" charset="0"/>
              </a:rPr>
              <a:t>спроектировать  </a:t>
            </a:r>
            <a:r>
              <a:rPr lang="ru-RU" dirty="0" smtClean="0">
                <a:latin typeface="Comic Sans MS" pitchFamily="66" charset="0"/>
              </a:rPr>
              <a:t>урок на основе требований ФГОС НОО, используя технологию исследования.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Паспорт урока: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007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Класс:</a:t>
            </a:r>
            <a:r>
              <a:rPr lang="ru-RU" sz="2800" dirty="0" smtClean="0">
                <a:latin typeface="Comic Sans MS" pitchFamily="66" charset="0"/>
              </a:rPr>
              <a:t> 2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Автор учебника</a:t>
            </a: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:  </a:t>
            </a:r>
            <a:r>
              <a:rPr lang="ru-RU" sz="2800" dirty="0" smtClean="0">
                <a:latin typeface="Comic Sans MS" pitchFamily="66" charset="0"/>
              </a:rPr>
              <a:t>Плешаков А.А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Предмет: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 Окружающий </a:t>
            </a:r>
            <a:r>
              <a:rPr lang="ru-RU" sz="2800" dirty="0" smtClean="0">
                <a:latin typeface="Comic Sans MS" pitchFamily="66" charset="0"/>
              </a:rPr>
              <a:t>мир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Тема урока: </a:t>
            </a: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Строение </a:t>
            </a:r>
            <a:r>
              <a:rPr lang="ru-RU" sz="2800" dirty="0" smtClean="0">
                <a:latin typeface="Comic Sans MS" pitchFamily="66" charset="0"/>
              </a:rPr>
              <a:t>тела человека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Место темы: </a:t>
            </a: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в </a:t>
            </a:r>
            <a:r>
              <a:rPr lang="ru-RU" sz="2800" dirty="0" smtClean="0">
                <a:latin typeface="Comic Sans MS" pitchFamily="66" charset="0"/>
              </a:rPr>
              <a:t>учебном плане НОО тема включена в раздел « Здоровье и безопасность» и занимает 1 час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Цель: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 исследование </a:t>
            </a:r>
            <a:r>
              <a:rPr lang="ru-RU" sz="2800" dirty="0" smtClean="0">
                <a:latin typeface="Comic Sans MS" pitchFamily="66" charset="0"/>
              </a:rPr>
              <a:t>внутреннего строения тела человека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Задачи:</a:t>
            </a:r>
            <a:r>
              <a:rPr lang="ru-RU" dirty="0" smtClean="0">
                <a:latin typeface="Comic Sans MS" pitchFamily="66" charset="0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Обучающие</a:t>
            </a: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: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ввести </a:t>
            </a:r>
            <a:r>
              <a:rPr lang="ru-RU" dirty="0" smtClean="0">
                <a:latin typeface="Comic Sans MS" pitchFamily="66" charset="0"/>
              </a:rPr>
              <a:t>понятие  «внутреннее» строение тела человека;</a:t>
            </a:r>
          </a:p>
          <a:p>
            <a:r>
              <a:rPr lang="ru-RU" dirty="0" smtClean="0">
                <a:latin typeface="Comic Sans MS" pitchFamily="66" charset="0"/>
              </a:rPr>
              <a:t>исследовать </a:t>
            </a:r>
            <a:r>
              <a:rPr lang="ru-RU" dirty="0" smtClean="0">
                <a:latin typeface="Comic Sans MS" pitchFamily="66" charset="0"/>
              </a:rPr>
              <a:t>внутренние органы человека и их взаимосвязь;</a:t>
            </a:r>
          </a:p>
          <a:p>
            <a:r>
              <a:rPr lang="ru-RU" dirty="0" smtClean="0">
                <a:latin typeface="Comic Sans MS" pitchFamily="66" charset="0"/>
              </a:rPr>
              <a:t>дать </a:t>
            </a:r>
            <a:r>
              <a:rPr lang="ru-RU" dirty="0" smtClean="0">
                <a:latin typeface="Comic Sans MS" pitchFamily="66" charset="0"/>
              </a:rPr>
              <a:t>первоначальное представление о работе внутренних органов;</a:t>
            </a:r>
          </a:p>
          <a:p>
            <a:pPr>
              <a:buNone/>
            </a:pP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Развивающие</a:t>
            </a: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:</a:t>
            </a:r>
            <a:r>
              <a:rPr lang="ru-RU" b="1" dirty="0" smtClean="0">
                <a:latin typeface="Comic Sans MS" pitchFamily="66" charset="0"/>
              </a:rPr>
              <a:t>  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осуществлять анализ объектов (по нескольким существенным признакам);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latin typeface="Comic Sans MS" pitchFamily="66" charset="0"/>
              </a:rPr>
              <a:t> проводить </a:t>
            </a:r>
            <a:r>
              <a:rPr lang="ru-RU" dirty="0" smtClean="0">
                <a:latin typeface="Comic Sans MS" pitchFamily="66" charset="0"/>
              </a:rPr>
              <a:t>классификацию изучаемых объектов;</a:t>
            </a:r>
          </a:p>
          <a:p>
            <a:r>
              <a:rPr lang="ru-RU" dirty="0" smtClean="0">
                <a:latin typeface="Comic Sans MS" pitchFamily="66" charset="0"/>
              </a:rPr>
              <a:t> осуществлять причинно-следственные связи.</a:t>
            </a:r>
          </a:p>
          <a:p>
            <a:pPr>
              <a:buNone/>
            </a:pP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Воспитывающие: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содействовать </a:t>
            </a:r>
            <a:r>
              <a:rPr lang="ru-RU" dirty="0" smtClean="0">
                <a:latin typeface="Comic Sans MS" pitchFamily="66" charset="0"/>
              </a:rPr>
              <a:t>воспитанию у младших школьников бережного отношения к своему здоровью, здоровью окружающих;</a:t>
            </a:r>
          </a:p>
          <a:p>
            <a:r>
              <a:rPr lang="ru-RU" dirty="0" smtClean="0">
                <a:latin typeface="Comic Sans MS" pitchFamily="66" charset="0"/>
              </a:rPr>
              <a:t>воспитание </a:t>
            </a:r>
            <a:r>
              <a:rPr lang="ru-RU" dirty="0" smtClean="0">
                <a:latin typeface="Comic Sans MS" pitchFamily="66" charset="0"/>
              </a:rPr>
              <a:t>умения работать в группе.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Тип урока: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знакомство с новым материалом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Вид урока: </a:t>
            </a:r>
            <a:r>
              <a:rPr lang="ru-RU" dirty="0" smtClean="0">
                <a:latin typeface="Comic Sans MS" pitchFamily="66" charset="0"/>
              </a:rPr>
              <a:t>урок - исследование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Формы организации: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-групповая</a:t>
            </a:r>
          </a:p>
          <a:p>
            <a:r>
              <a:rPr lang="ru-RU" dirty="0" smtClean="0">
                <a:latin typeface="Comic Sans MS" pitchFamily="66" charset="0"/>
              </a:rPr>
              <a:t>-индивидуальная</a:t>
            </a:r>
          </a:p>
          <a:p>
            <a:r>
              <a:rPr lang="ru-RU" dirty="0" smtClean="0">
                <a:latin typeface="Comic Sans MS" pitchFamily="66" charset="0"/>
              </a:rPr>
              <a:t>-фронтальная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Метод: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исследовательский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Оборудование</a:t>
            </a: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: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-учебник « Окружающий мир» 2 класс Плешаков А.А;</a:t>
            </a:r>
          </a:p>
          <a:p>
            <a:r>
              <a:rPr lang="ru-RU" dirty="0" smtClean="0">
                <a:latin typeface="Comic Sans MS" pitchFamily="66" charset="0"/>
              </a:rPr>
              <a:t>-электронное приложение к учебнику;</a:t>
            </a:r>
          </a:p>
          <a:p>
            <a:r>
              <a:rPr lang="ru-RU" dirty="0" smtClean="0">
                <a:latin typeface="Comic Sans MS" pitchFamily="66" charset="0"/>
              </a:rPr>
              <a:t>-компьютеры;</a:t>
            </a:r>
          </a:p>
          <a:p>
            <a:r>
              <a:rPr lang="ru-RU" dirty="0" smtClean="0">
                <a:latin typeface="Comic Sans MS" pitchFamily="66" charset="0"/>
              </a:rPr>
              <a:t>- карточки для работы в группах;</a:t>
            </a:r>
          </a:p>
          <a:p>
            <a:r>
              <a:rPr lang="ru-RU" dirty="0" smtClean="0">
                <a:latin typeface="Comic Sans MS" pitchFamily="66" charset="0"/>
              </a:rPr>
              <a:t>-мультимедийное оборудование;</a:t>
            </a:r>
          </a:p>
          <a:p>
            <a:r>
              <a:rPr lang="ru-RU" dirty="0" smtClean="0">
                <a:latin typeface="Comic Sans MS" pitchFamily="66" charset="0"/>
              </a:rPr>
              <a:t>-презентация «Строение тела человека» в программе </a:t>
            </a:r>
            <a:r>
              <a:rPr lang="en-US" dirty="0" smtClean="0">
                <a:latin typeface="Comic Sans MS" pitchFamily="66" charset="0"/>
              </a:rPr>
              <a:t>Microsoft Office Power Point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600" b="1" dirty="0" smtClean="0">
                <a:latin typeface="Comic Sans MS" pitchFamily="66" charset="0"/>
              </a:rPr>
              <a:t>Планируемые </a:t>
            </a:r>
            <a:r>
              <a:rPr lang="ru-RU" sz="3600" b="1" dirty="0" smtClean="0">
                <a:latin typeface="Comic Sans MS" pitchFamily="66" charset="0"/>
              </a:rPr>
              <a:t>результаты урока: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100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Личностные</a:t>
            </a:r>
            <a:r>
              <a:rPr lang="ru-RU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:</a:t>
            </a:r>
          </a:p>
          <a:p>
            <a:r>
              <a:rPr lang="ru-RU" dirty="0" smtClean="0">
                <a:latin typeface="Comic Sans MS" pitchFamily="66" charset="0"/>
              </a:rPr>
              <a:t>- внутренняя позиция школьника на уровне положительного отношения к урокам окружающего мира;</a:t>
            </a:r>
          </a:p>
          <a:p>
            <a:r>
              <a:rPr lang="ru-RU" dirty="0" smtClean="0">
                <a:latin typeface="Comic Sans MS" pitchFamily="66" charset="0"/>
              </a:rPr>
              <a:t>- понимание значения окружающего мира в собственной жизни;</a:t>
            </a:r>
          </a:p>
          <a:p>
            <a:r>
              <a:rPr lang="ru-RU" dirty="0" smtClean="0">
                <a:latin typeface="Comic Sans MS" pitchFamily="66" charset="0"/>
              </a:rPr>
              <a:t>- понимание предложений и оценок учителя и товарищей, </a:t>
            </a:r>
          </a:p>
          <a:p>
            <a:r>
              <a:rPr lang="ru-RU" dirty="0" smtClean="0">
                <a:latin typeface="Comic Sans MS" pitchFamily="66" charset="0"/>
              </a:rPr>
              <a:t>- самоанализ и самоконтроль результатов;</a:t>
            </a:r>
          </a:p>
          <a:p>
            <a:r>
              <a:rPr lang="ru-RU" dirty="0" smtClean="0">
                <a:latin typeface="Comic Sans MS" pitchFamily="66" charset="0"/>
              </a:rPr>
              <a:t>- интерес к предметно-исследовательской деятельности;</a:t>
            </a:r>
          </a:p>
          <a:p>
            <a:r>
              <a:rPr lang="ru-RU" dirty="0" smtClean="0">
                <a:latin typeface="Comic Sans MS" pitchFamily="66" charset="0"/>
              </a:rPr>
              <a:t>- отвечать на итоговые вопросы и оценивать свои достижения.</a:t>
            </a:r>
          </a:p>
          <a:p>
            <a:pPr>
              <a:buNone/>
            </a:pP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Comic Sans MS" pitchFamily="66" charset="0"/>
              </a:rPr>
              <a:t>Метапредметные: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0070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Регулятивные: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понимать и сохранять учебную задачу, понимать смысл инструкции учителя;</a:t>
            </a:r>
          </a:p>
          <a:p>
            <a:r>
              <a:rPr lang="ru-RU" dirty="0" smtClean="0">
                <a:latin typeface="Comic Sans MS" pitchFamily="66" charset="0"/>
              </a:rPr>
              <a:t>- выполнять действия, опираясь на заданный учителем ориентир;</a:t>
            </a:r>
          </a:p>
          <a:p>
            <a:r>
              <a:rPr lang="ru-RU" dirty="0" smtClean="0">
                <a:latin typeface="Comic Sans MS" pitchFamily="66" charset="0"/>
              </a:rPr>
              <a:t>- принимать участие в групповой работе, осуществлять самооценку в учебной деятельности;</a:t>
            </a:r>
          </a:p>
          <a:p>
            <a:r>
              <a:rPr lang="ru-RU" dirty="0" smtClean="0">
                <a:latin typeface="Comic Sans MS" pitchFamily="66" charset="0"/>
              </a:rPr>
              <a:t>- планировать свои действия в соответствии с учебными задачами;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Метапредметные:</a:t>
            </a:r>
            <a:r>
              <a:rPr lang="ru-RU" sz="3600" dirty="0" smtClean="0">
                <a:latin typeface="Comic Sans MS" pitchFamily="66" charset="0"/>
              </a:rPr>
              <a:t/>
            </a:r>
            <a:br>
              <a:rPr lang="ru-RU" sz="3600" dirty="0" smtClean="0">
                <a:latin typeface="Comic Sans MS" pitchFamily="66" charset="0"/>
              </a:rPr>
            </a:b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Познавательные:</a:t>
            </a:r>
            <a:r>
              <a:rPr lang="ru-RU" b="1" dirty="0" smtClean="0">
                <a:latin typeface="Comic Sans MS" pitchFamily="66" charset="0"/>
              </a:rPr>
              <a:t> 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 строить простые рассуждения;</a:t>
            </a:r>
          </a:p>
          <a:p>
            <a:r>
              <a:rPr lang="ru-RU" dirty="0" smtClean="0">
                <a:latin typeface="Comic Sans MS" pitchFamily="66" charset="0"/>
              </a:rPr>
              <a:t>- проводить классификацию изучаемых объектов;</a:t>
            </a:r>
          </a:p>
          <a:p>
            <a:r>
              <a:rPr lang="ru-RU" dirty="0" smtClean="0">
                <a:latin typeface="Comic Sans MS" pitchFamily="66" charset="0"/>
              </a:rPr>
              <a:t>- строить небольшие сообщения в устной форме;</a:t>
            </a:r>
          </a:p>
          <a:p>
            <a:r>
              <a:rPr lang="ru-RU" dirty="0" smtClean="0">
                <a:latin typeface="Comic Sans MS" pitchFamily="66" charset="0"/>
              </a:rPr>
              <a:t>- самостоятельно осуществлять поиск необходимой информации </a:t>
            </a:r>
          </a:p>
          <a:p>
            <a:r>
              <a:rPr lang="ru-RU" dirty="0" smtClean="0">
                <a:latin typeface="Comic Sans MS" pitchFamily="66" charset="0"/>
              </a:rPr>
              <a:t>при работе  в справочной литературе дополнительных источниках в т.ч. под руководством учителя.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4F4F4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71</TotalTime>
  <Words>1170</Words>
  <PresentationFormat>Экран (4:3)</PresentationFormat>
  <Paragraphs>182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Яркая</vt:lpstr>
      <vt:lpstr>Проект урока </vt:lpstr>
      <vt:lpstr>Пояснительная записка:</vt:lpstr>
      <vt:lpstr>Слайд 3</vt:lpstr>
      <vt:lpstr>Паспорт урока:</vt:lpstr>
      <vt:lpstr>Задачи: </vt:lpstr>
      <vt:lpstr>Слайд 6</vt:lpstr>
      <vt:lpstr> Планируемые результаты урока:   </vt:lpstr>
      <vt:lpstr>Метапредметные: </vt:lpstr>
      <vt:lpstr>Метапредметные: </vt:lpstr>
      <vt:lpstr>Метапредметные: </vt:lpstr>
      <vt:lpstr>Слайд 11</vt:lpstr>
      <vt:lpstr>1.Организационный момент</vt:lpstr>
      <vt:lpstr>  2.Самоопределение к деятельности   </vt:lpstr>
      <vt:lpstr>   3.Определение темы исследования и цели     </vt:lpstr>
      <vt:lpstr>4.Ознакомление с планом исследования</vt:lpstr>
      <vt:lpstr>5.Проведение исследования </vt:lpstr>
      <vt:lpstr>6.Отчёт о результатах исследования </vt:lpstr>
      <vt:lpstr>7.Итог</vt:lpstr>
      <vt:lpstr>8.Рефлексия учебной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9</cp:revision>
  <dcterms:modified xsi:type="dcterms:W3CDTF">2013-11-28T11:56:56Z</dcterms:modified>
</cp:coreProperties>
</file>